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47AADE3-3C6F-44E5-A401-DB9DFAC40B3B}" type="datetimeFigureOut">
              <a:rPr lang="en-US"/>
              <a:pPr>
                <a:defRPr/>
              </a:pPr>
              <a:t>6/5/2010</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C535C8C-3E7F-42B9-9654-C5AF30A29B0C}"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3145E0-5D1B-42AD-824D-C98105F34DB8}" type="slidenum">
              <a:rPr lang="en-AU">
                <a:cs typeface="Arial" charset="0"/>
              </a:rPr>
              <a:pPr fontAlgn="base">
                <a:spcBef>
                  <a:spcPct val="0"/>
                </a:spcBef>
                <a:spcAft>
                  <a:spcPct val="0"/>
                </a:spcAft>
              </a:pPr>
              <a:t>1</a:t>
            </a:fld>
            <a:endParaRPr lang="en-A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4C8955-AF3B-4D5B-B54B-4F500844012D}" type="slidenum">
              <a:rPr lang="en-AU">
                <a:cs typeface="Arial" charset="0"/>
              </a:rPr>
              <a:pPr fontAlgn="base">
                <a:spcBef>
                  <a:spcPct val="0"/>
                </a:spcBef>
                <a:spcAft>
                  <a:spcPct val="0"/>
                </a:spcAft>
              </a:pPr>
              <a:t>2</a:t>
            </a:fld>
            <a:endParaRPr lang="en-AU">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B314DC-F002-476F-AD0E-5FC00BE8A0C6}" type="slidenum">
              <a:rPr lang="en-AU">
                <a:cs typeface="Arial" charset="0"/>
              </a:rPr>
              <a:pPr fontAlgn="base">
                <a:spcBef>
                  <a:spcPct val="0"/>
                </a:spcBef>
                <a:spcAft>
                  <a:spcPct val="0"/>
                </a:spcAft>
              </a:pPr>
              <a:t>3</a:t>
            </a:fld>
            <a:endParaRPr lang="en-AU">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825351-9190-4B1C-93FC-67F67ECEA5D1}" type="slidenum">
              <a:rPr lang="en-AU">
                <a:cs typeface="Arial" charset="0"/>
              </a:rPr>
              <a:pPr fontAlgn="base">
                <a:spcBef>
                  <a:spcPct val="0"/>
                </a:spcBef>
                <a:spcAft>
                  <a:spcPct val="0"/>
                </a:spcAft>
              </a:pPr>
              <a:t>4</a:t>
            </a:fld>
            <a:endParaRPr lang="en-AU">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E30CDC-4CCE-4C92-A310-4221186949DF}" type="slidenum">
              <a:rPr lang="en-AU">
                <a:cs typeface="Arial" charset="0"/>
              </a:rPr>
              <a:pPr fontAlgn="base">
                <a:spcBef>
                  <a:spcPct val="0"/>
                </a:spcBef>
                <a:spcAft>
                  <a:spcPct val="0"/>
                </a:spcAft>
              </a:pPr>
              <a:t>5</a:t>
            </a:fld>
            <a:endParaRPr lang="en-AU">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550782-B8C2-4E39-BDE7-951ED92D7620}" type="slidenum">
              <a:rPr lang="en-AU">
                <a:cs typeface="Arial" charset="0"/>
              </a:rPr>
              <a:pPr fontAlgn="base">
                <a:spcBef>
                  <a:spcPct val="0"/>
                </a:spcBef>
                <a:spcAft>
                  <a:spcPct val="0"/>
                </a:spcAft>
              </a:pPr>
              <a:t>6</a:t>
            </a:fld>
            <a:endParaRPr lang="en-AU">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EED44E-F78F-4116-AACA-AC61916A93D7}" type="slidenum">
              <a:rPr lang="en-AU">
                <a:cs typeface="Arial" charset="0"/>
              </a:rPr>
              <a:pPr fontAlgn="base">
                <a:spcBef>
                  <a:spcPct val="0"/>
                </a:spcBef>
                <a:spcAft>
                  <a:spcPct val="0"/>
                </a:spcAft>
              </a:pPr>
              <a:t>7</a:t>
            </a:fld>
            <a:endParaRPr lang="en-A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6DA0DCBC-4B77-480D-BC48-CF1490B94E03}"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46B51CB-B99A-4331-A71A-74819750AC4E}"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A3BD2915-0B7A-47F2-9790-A9D92C4C4299}"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502EBF27-C5BE-4726-A266-AD0739A06B41}"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51E2D4D2-79C4-4FB0-92D7-F20D229AF90A}"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C1814B85-2021-4ABD-BE22-05FDF49F0A21}"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E109B9B6-473C-41EE-9B88-67373A3F912A}"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EE39472-D16C-461E-B181-A695C15C7DB1}"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315F40-1FB6-4093-9ECF-2D36F703BEE4}"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6B27484-69F3-4CBA-B977-123E002B52EE}"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23A33D58-A101-4991-B756-005DC43D3303}" type="datetimeFigureOut">
              <a:rPr lang="en-US"/>
              <a:pPr>
                <a:defRPr/>
              </a:pPr>
              <a:t>6/5/2010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25761068-8AAA-4065-A915-D1AE35E98908}"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AE5A0DC5-0416-4009-AD8D-93EDCC130AD4}" type="datetimeFigureOut">
              <a:rPr lang="en-US"/>
              <a:pPr>
                <a:defRPr/>
              </a:pPr>
              <a:t>6/5/2010</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84207685-3DA3-49FF-B6D7-D4F1DA2500C3}"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5F46C3CD-00CD-485F-B963-15B262743B72}" type="datetimeFigureOut">
              <a:rPr lang="en-US"/>
              <a:pPr>
                <a:defRPr/>
              </a:pPr>
              <a:t>6/5/2010</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CF8869EB-E84F-48A7-BE12-143EC345A891}"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D79653-F362-4AB4-A69E-DC7EA76E90C8}" type="datetimeFigureOut">
              <a:rPr lang="en-US"/>
              <a:pPr>
                <a:defRPr/>
              </a:pPr>
              <a:t>6/5/2010</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483D89E3-38CE-4097-A45C-E720A840A958}"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B4C2A1-01D2-4A69-A8A5-8648E5E318E8}" type="datetimeFigureOut">
              <a:rPr lang="en-US"/>
              <a:pPr>
                <a:defRPr/>
              </a:pPr>
              <a:t>6/5/2010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F3F91495-9F8F-4CC1-9BFD-1BE288FBF5B8}"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3C337A-6855-4072-86DB-679BD7BC3EE3}" type="datetimeFigureOut">
              <a:rPr lang="en-US"/>
              <a:pPr>
                <a:defRPr/>
              </a:pPr>
              <a:t>6/5/2010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E861727E-1AD0-4A4D-A434-11FB98DDB62C}"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8B3DA08-CE3B-4889-88D1-6A3A7107928E}" type="datetimeFigureOut">
              <a:rPr lang="en-US"/>
              <a:pPr>
                <a:defRPr/>
              </a:pPr>
              <a:t>6/5/2010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263F949-C123-46FA-90C3-4B2A5B55FA8F}"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images.google.com.au/imgres?imgurl=http://image03.webshots.com/3/1/6/35/21410635OynQyjprNM_ph.jpg&amp;imgrefurl=http://community.webshots.com/user/smartinfto/bookmarks&amp;usg=__TqlNIuuDQYpEPGjGWS8Yl140nQ0=&amp;h=600&amp;w=800&amp;sz=171&amp;hl=en&amp;start=18&amp;sig2=nZbaTe5MPGhgfCo55hPF1Q&amp;um=1&amp;itbs=1&amp;tbnid=Zn5mQ_o6JKjfrM:&amp;tbnh=107&amp;tbnw=143&amp;prev=/images?q=japanese+landscapes&amp;um=1&amp;hl=en&amp;sa=N&amp;rlz=1T4GGLL_en___AU331&amp;tbs=isch:1&amp;ei=c42wS-wNzYeQBaGi5MYG" TargetMode="External"/><Relationship Id="rId7" Type="http://schemas.openxmlformats.org/officeDocument/2006/relationships/hyperlink" Target="http://images.google.com.au/imgres?imgurl=http://www.theseminal.com/wp-content/uploads/2007/05/zz13ccc07f.jpg&amp;imgrefurl=http://www.theseminal.com/2007/05/01/my-musical-portrait/&amp;usg=__fQsLMx0SCkCA_19rmm_80GIidjU=&amp;h=337&amp;w=450&amp;sz=17&amp;hl=en&amp;start=10&amp;sig2=qj7Fg1Cbh6tw-Z80zgoJvA&amp;um=1&amp;itbs=1&amp;tbnid=I7YPwsQCdDmdTM:&amp;tbnh=95&amp;tbnw=127&amp;prev=/images?q=japanese+festivals&amp;um=1&amp;hl=en&amp;rlz=1T4GGLL_en___AU331&amp;tbs=isch:1&amp;ei=5o2wS_GpM46TkAW16s2eDQ"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images.google.com.au/imgres?imgurl=http://www.flatrock.org.nz/topics/environment/assets/denver_tokyo_japan_shinjuku.jpg&amp;imgrefurl=http://www.skyscrapercity.com/showthread.php?t=647027&amp;usg=__z3klgEF9qDnkICZt_lcyDWLNjj0=&amp;h=466&amp;w=700&amp;sz=50&amp;hl=en&amp;start=2&amp;sig2=xfxrsIvx7xF7SgfgoyBcEw&amp;um=1&amp;itbs=1&amp;tbnid=szvuZRuyvVT6uM:&amp;tbnh=93&amp;tbnw=140&amp;prev=/images?q=japanese+cities&amp;um=1&amp;hl=en&amp;rlz=1T4GGLL_en___AU331&amp;tbs=isch:1&amp;ei=pI2wS7zBOJOekQWkoYmjDQ"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images.google.com.au/imgres?imgurl=http://image03.webshots.com/3/1/6/35/21410635OynQyjprNM_ph.jpg&amp;imgrefurl=http://community.webshots.com/user/smartinfto/bookmarks&amp;usg=__TqlNIuuDQYpEPGjGWS8Yl140nQ0=&amp;h=600&amp;w=800&amp;sz=171&amp;hl=en&amp;start=18&amp;sig2=nZbaTe5MPGhgfCo55hPF1Q&amp;um=1&amp;itbs=1&amp;tbnid=Zn5mQ_o6JKjfrM:&amp;tbnh=107&amp;tbnw=143&amp;prev=/images?q=japanese+landscapes&amp;um=1&amp;hl=en&amp;sa=N&amp;rlz=1T4GGLL_en___AU331&amp;tbs=isch:1&amp;ei=c42wS-wNzYeQBaGi5MYG" TargetMode="External"/><Relationship Id="rId7" Type="http://schemas.openxmlformats.org/officeDocument/2006/relationships/hyperlink" Target="http://images.google.com.au/imgres?imgurl=http://la.apartmenttherapy.com/images/uploads/atla_japanesegardening.jpg&amp;imgrefurl=http://whisperingcraneinstitute.wordpress.com/2007/06/20/los-angeles-and-the-japanese-garden/&amp;usg=__hNesFynaUyRhXJmFwpqyzE9iZvs=&amp;h=315&amp;w=450&amp;sz=46&amp;hl=en&amp;start=53&amp;sig2=O-1g4RE62SdBIAxmwLY8Xg&amp;um=1&amp;itbs=1&amp;tbnid=cbzxleTh7S6I5M:&amp;tbnh=89&amp;tbnw=127&amp;prev=/images?q=japanese+landscapes&amp;start=42&amp;um=1&amp;hl=en&amp;sa=N&amp;rlz=1T4GGLL_en___AU331&amp;ndsp=21&amp;tbs=isch:1&amp;ei=7ZGwS4rZJo6TkAX16-meDQ" TargetMode="External"/><Relationship Id="rId12"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hyperlink" Target="http://images.google.com.au/imgres?imgurl=http://www.marcandyumikoleis.org/sitebuildercontent/sitebuilderpictures/Sensojitemple.jpg&amp;imgrefurl=http://www.marcandyumikoleis.org/id2.html&amp;usg=__Mve0PwhdzBkwK2OAfTTt6OtaYXs=&amp;h=461&amp;w=340&amp;sz=38&amp;hl=en&amp;start=2&amp;sig2=cTJjn7f7bybTHwUe_2fMwg&amp;um=1&amp;itbs=1&amp;tbnid=p06-QJKe2ttQSM:&amp;tbnh=128&amp;tbnw=94&amp;prev=/images?q=japanese+crowd&amp;um=1&amp;hl=en&amp;rlz=1T4GGLL_en___AU331&amp;tbs=isch:1&amp;ei=xZKwS8WQDsqIkAXlxYmSDQ" TargetMode="External"/><Relationship Id="rId5" Type="http://schemas.openxmlformats.org/officeDocument/2006/relationships/hyperlink" Target="http://images.google.com.au/imgres?imgurl=http://whitemouse.ru/photo/japan/tokyo/3034_003_01.jpg&amp;imgrefurl=http://whitemouse.ru/photo/japan/tokyo_parks.wmb&amp;usg=__lz1_x_5r9eFFUg7BblVjgrk2qmg=&amp;h=201&amp;w=350&amp;sz=28&amp;hl=en&amp;start=37&amp;sig2=T9TChw2Ce9EOuLJtxQEeVg&amp;um=1&amp;itbs=1&amp;tbnid=VX2n8DkFOBbynM:&amp;tbnh=69&amp;tbnw=120&amp;prev=/images?q=japanese+landscapes&amp;start=21&amp;um=1&amp;hl=en&amp;sa=N&amp;rlz=1T4GGLL_en___AU331&amp;ndsp=21&amp;tbs=isch:1&amp;ei=uZGwS5TsCo6TkAWS6NmdDQ" TargetMode="External"/><Relationship Id="rId10" Type="http://schemas.openxmlformats.org/officeDocument/2006/relationships/image" Target="../media/image6.jpeg"/><Relationship Id="rId4" Type="http://schemas.openxmlformats.org/officeDocument/2006/relationships/image" Target="../media/image1.jpeg"/><Relationship Id="rId9" Type="http://schemas.openxmlformats.org/officeDocument/2006/relationships/hyperlink" Target="http://images.google.com.au/imgres?imgurl=http://www.jaunted.com/files/3873/Gion_Matsuri_Float.jpg&amp;imgrefurl=http://www.jaunted.com/tag/Summer%20Festivals%20/2&amp;usg=__XGfW0OGCrTR6CrBE6J5R1OZqLY0=&amp;h=288&amp;w=385&amp;sz=74&amp;hl=en&amp;start=8&amp;sig2=e4O-qfHr0MuO-E7m6-2RxA&amp;um=1&amp;itbs=1&amp;tbnid=8apstVwul2ZXVM:&amp;tbnh=92&amp;tbnw=123&amp;prev=/images?q=japanese+festivals&amp;um=1&amp;hl=en&amp;sa=N&amp;rlz=1T4GGLL_en___AU331&amp;tbs=isch:1&amp;ei=i5KwS9T7HJSekQXxuq2UDQ"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images.google.com.au/imgres?imgurl=http://www.blogcdn.com/www.engadget.com/media/2008/12/n700_big.jpg&amp;imgrefurl=http://www.engadget.com/2008/12/19/ntt-communications-bringing-wifi-to-japanese-bullet-train-in-200/&amp;usg=__fW52xWcnFiFyMlWFAnlXiAcx4M4=&amp;h=330&amp;w=440&amp;sz=44&amp;hl=en&amp;start=8&amp;sig2=7cYl2rmgXYegNGxAhhVa-g&amp;um=1&amp;itbs=1&amp;tbnid=sErjNVsRRBhNdM:&amp;tbnh=95&amp;tbnw=127&amp;prev=/images?q=japanese+trains&amp;um=1&amp;hl=en&amp;rlz=1T4GGLL_en___AU331&amp;tbs=isch:1&amp;ei=0pWwS530AdGTkAWEwK2aDQ" TargetMode="External"/><Relationship Id="rId7" Type="http://schemas.openxmlformats.org/officeDocument/2006/relationships/hyperlink" Target="http://images.google.com.au/imgres?imgurl=http://ftp.battlefront.com/products/dif/planes/Ki27_38_PRE.jpg&amp;imgrefurl=http://ftp.battlefront.com/products/dif/japanese_planes.html&amp;usg=__UtXm_0lrolk6jl9i81t32VhQHaA=&amp;h=240&amp;w=320&amp;sz=7&amp;hl=en&amp;start=2&amp;sig2=gvsPycXwPEjKBqYmt4_Vcg&amp;um=1&amp;itbs=1&amp;tbnid=XlxYYueilmN2_M:&amp;tbnh=89&amp;tbnw=118&amp;prev=/images?q=japanese+planes&amp;um=1&amp;hl=en&amp;rlz=1T4GGLL_en___AU331&amp;tbs=isch:1&amp;ei=RZawS-KlHJOekQWSnM2hDQ" TargetMode="External"/><Relationship Id="rId12"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hyperlink" Target="http://images.google.com.au/imgres?imgurl=http://jpbizdirect.files.wordpress.com/2007/11/cell1.jpg&amp;imgrefurl=http://jpbizdirect.wordpress.com/2007/11/20/japanese-cell-phones-why-leave-home/&amp;usg=__jipym0UiRgTjV5OFa_vHloPk3Uo=&amp;h=329&amp;w=350&amp;sz=26&amp;hl=en&amp;start=2&amp;sig2=4zfkufRw0xXlI4qPWBOjpg&amp;um=1&amp;itbs=1&amp;tbnid=Ce5Nhwfg_um8YM:&amp;tbnh=113&amp;tbnw=120&amp;prev=/images?q=japanese+phones&amp;um=1&amp;hl=en&amp;rlz=1T4GGLL_en___AU331&amp;tbs=isch:1&amp;ei=qpawS-eBJMGHkQXtkvyVDQ" TargetMode="External"/><Relationship Id="rId5" Type="http://schemas.openxmlformats.org/officeDocument/2006/relationships/hyperlink" Target="http://images.google.com.au/imgres?imgurl=http://www.alexchiu.com/philosophy/robot.jpg&amp;imgrefurl=http://www.alexchiu.com/philosophy/future.htm&amp;usg=__pS1E3-1AQ_iJ1g63Hr2O6vwJbaQ=&amp;h=622&amp;w=452&amp;sz=35&amp;hl=en&amp;start=1&amp;sig2=omAcThpAgeGxdTxd1UDxog&amp;um=1&amp;itbs=1&amp;tbnid=wu-HqkGP29_eFM:&amp;tbnh=136&amp;tbnw=99&amp;prev=/images?q=japanese+robots&amp;um=1&amp;hl=en&amp;rlz=1T4GGLL_en___AU331&amp;tbs=isch:1&amp;ei=75WwS_KHBJSekQWAwMGVDQ" TargetMode="External"/><Relationship Id="rId10" Type="http://schemas.openxmlformats.org/officeDocument/2006/relationships/image" Target="../media/image11.jpeg"/><Relationship Id="rId4" Type="http://schemas.openxmlformats.org/officeDocument/2006/relationships/image" Target="../media/image8.jpeg"/><Relationship Id="rId9" Type="http://schemas.openxmlformats.org/officeDocument/2006/relationships/hyperlink" Target="http://images.google.com.au/imgres?imgurl=http://www.liliputing.com/wp-content/uploads/2009/01/mouse-illyama.jpg&amp;imgrefurl=http://www.liliputing.com/2009/01/mouse-computer-launches-illyama-netbook-in-japan.html&amp;usg=__tRR-KhejnnNvikYgHgI2s4ytU1M=&amp;h=334&amp;w=450&amp;sz=14&amp;hl=en&amp;start=5&amp;sig2=9u5Mlcd2idjpXAKPNh3ZBg&amp;um=1&amp;itbs=1&amp;tbnid=BkQCsH8vB-59NM:&amp;tbnh=94&amp;tbnw=127&amp;prev=/images?q=japanese+computers&amp;um=1&amp;hl=en&amp;rlz=1T4GGLL_en___AU331&amp;tbs=isch:1&amp;ei=iZawS57DNNGHkQXhupmRDQ"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au/imgres?imgurl=http://www.japandiscovery.com/travel/festivals/media/festivals_pix3.jpg&amp;imgrefurl=http://www.japandiscovery.com/travel/festivals/faq.html&amp;usg=__7hPEF6AEd12bIx2HKlDnXvJNixU=&amp;h=250&amp;w=535&amp;sz=32&amp;hl=en&amp;start=37&amp;sig2=qfeJ48Vd8MDW0vczm-2WvQ&amp;um=1&amp;itbs=1&amp;tbnid=69_Wuolz4n5XaM:&amp;tbnh=62&amp;tbnw=132&amp;prev=/images?q=japanese+festivals&amp;start=21&amp;um=1&amp;hl=en&amp;sa=N&amp;rlz=1T4GGLL_en___AU331&amp;ndsp=21&amp;tbs=isch:1&amp;ei=lZmwS6PXMdGHkQXzuYmRD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hyperlink" Target="http://images.google.com.au/imgres?imgurl=http://www.japantravelinfo.com/ongoing/ports/sightseeing/images/nagasakikunchi.jpg&amp;imgrefurl=http://www.japantravelinfo.com/ongoing/ports/sightseeing/html/festivals.html&amp;usg=__GaBL1kQmKTqXivm8bNG_7TYhFHA=&amp;h=197&amp;w=250&amp;sz=23&amp;hl=en&amp;start=31&amp;sig2=vbdDkQA10HHOB-_PG2tWcA&amp;um=1&amp;itbs=1&amp;tbnid=vOHWhShSihXJIM:&amp;tbnh=87&amp;tbnw=111&amp;prev=/images?q=japanese+festivals&amp;start=21&amp;um=1&amp;hl=en&amp;sa=N&amp;rlz=1T4GGLL_en___AU331&amp;ndsp=21&amp;tbs=isch:1&amp;ei=lZmwS6PXMdGHkQXzuYmRDQ" TargetMode="Externa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au/imgres?imgurl=http://www.gkn-la.net/images/photo_images/Russo%20Japanese%20War%201.jpg&amp;imgrefurl=http://hyperballad13.buzznet.com/user/journal/1594971/things-love-about-japan/&amp;usg=__uVuQqs8-alqksto8ANkFOrW8JFw=&amp;h=413&amp;w=450&amp;sz=22&amp;hl=en&amp;start=5&amp;sig2=xdzqphiOcf3NmKtpS1X9zQ&amp;um=1&amp;itbs=1&amp;tbnid=RhA90UOKSkBzCM:&amp;tbnh=117&amp;tbnw=127&amp;prev=/images?q=japanese+wars&amp;um=1&amp;hl=en&amp;rlz=1T4GGLL_en___AU331&amp;tbs=isch:1&amp;ei=dpuwS8mmFNCLkAXZ_dSkD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hyperlink" Target="http://images.google.com.au/imgres?imgurl=http://www.goodlife.com.ng/uploads/Sanni-Azeez_52_audi-pics.jpg&amp;imgrefurl=http://www.goodlife.com.ng/glcars.php?glcars=read&amp;id=272&amp;usg=__LeonakKikkaOvvE5A2VaCq3Jzd4=&amp;h=745&amp;w=1239&amp;sz=222&amp;hl=en&amp;start=4&amp;sig2=SZs4Ydeej8L-45KdA4jH0w&amp;um=1&amp;itbs=1&amp;tbnid=5rysQQoBykGLvM:&amp;tbnh=90&amp;tbnw=150&amp;prev=/images?q=modern+japanese+technology&amp;um=1&amp;hl=en&amp;sa=G&amp;rlz=1T4GGLL_en___AU331&amp;tbs=isch:1&amp;ei=RJ2wS6SuKJOekQWkoYmjDQ" TargetMode="External"/><Relationship Id="rId7" Type="http://schemas.openxmlformats.org/officeDocument/2006/relationships/hyperlink" Target="http://images.google.com.au/imgres?imgurl=http://archinspire.com/wp-content/uploads/2009/11/music-player-bluetooth-iphone-ipod-sound-system-449x500.jpg&amp;imgrefurl=http://archinspire.com/search/open+concept+houses&amp;usg=__eHFvhzIfE8hHI4gP8MQz6DTAAEw=&amp;h=500&amp;w=449&amp;sz=53&amp;hl=en&amp;start=43&amp;sig2=j54j7fy54dG2bbQRVua6YA&amp;um=1&amp;itbs=1&amp;tbnid=C_WY7vEU2024QM:&amp;tbnh=130&amp;tbnw=117&amp;prev=/images?q=modern+japanese+technology&amp;start=42&amp;um=1&amp;hl=en&amp;sa=N&amp;rlz=1T4GGLL_en___AU331&amp;ndsp=21&amp;tbs=isch:1&amp;ei=zp2wS9KeH8qIkAXix8mSDQ"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hyperlink" Target="http://3.bp.blogspot.com/_D-LZxhXlNXY/SUNPSCjZxkI/AAAAAAAAHi8/MoBmTDji_e4/s400/fascinating-events.jpg" TargetMode="Externa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43188" y="1643063"/>
            <a:ext cx="3500437" cy="857250"/>
          </a:xfrm>
        </p:spPr>
        <p:txBody>
          <a:bodyPr rtlCol="0">
            <a:normAutofit/>
          </a:bodyPr>
          <a:lstStyle/>
          <a:p>
            <a:pPr fontAlgn="auto">
              <a:spcAft>
                <a:spcPts val="0"/>
              </a:spcAft>
              <a:buFont typeface="Arial" pitchFamily="34" charset="0"/>
              <a:buNone/>
              <a:defRPr/>
            </a:pPr>
            <a:r>
              <a:rPr lang="en-AU" sz="2400" dirty="0" smtClean="0">
                <a:latin typeface="Blackadder ITC" pitchFamily="82" charset="0"/>
              </a:rPr>
              <a:t>From ancient to modern</a:t>
            </a:r>
            <a:endParaRPr lang="en-AU" sz="2400" dirty="0">
              <a:latin typeface="Blackadder ITC" pitchFamily="82" charset="0"/>
            </a:endParaRPr>
          </a:p>
        </p:txBody>
      </p:sp>
      <p:sp>
        <p:nvSpPr>
          <p:cNvPr id="4" name="Rectangle 3"/>
          <p:cNvSpPr/>
          <p:nvPr/>
        </p:nvSpPr>
        <p:spPr>
          <a:xfrm>
            <a:off x="642910" y="714356"/>
            <a:ext cx="7715304" cy="92333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rPr>
              <a:t>JAPAN</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endParaRPr>
          </a:p>
        </p:txBody>
      </p:sp>
      <p:sp>
        <p:nvSpPr>
          <p:cNvPr id="14339" name="TextBox 6"/>
          <p:cNvSpPr txBox="1">
            <a:spLocks noChangeArrowheads="1"/>
          </p:cNvSpPr>
          <p:nvPr/>
        </p:nvSpPr>
        <p:spPr bwMode="auto">
          <a:xfrm>
            <a:off x="0" y="0"/>
            <a:ext cx="2786063" cy="5632450"/>
          </a:xfrm>
          <a:prstGeom prst="rect">
            <a:avLst/>
          </a:prstGeom>
          <a:noFill/>
          <a:ln w="9525">
            <a:noFill/>
            <a:miter lim="800000"/>
            <a:headEnd/>
            <a:tailEnd/>
          </a:ln>
        </p:spPr>
        <p:txBody>
          <a:bodyPr>
            <a:spAutoFit/>
          </a:bodyPr>
          <a:lstStyle/>
          <a:p>
            <a:r>
              <a:rPr lang="en-AU">
                <a:solidFill>
                  <a:srgbClr val="002060"/>
                </a:solidFill>
                <a:latin typeface="Curlz MT" pitchFamily="82" charset="0"/>
              </a:rPr>
              <a:t>Japan is a country that has a very long history. It is not a large country only 374,744 km 2 but has a population of almost 130 million people.</a:t>
            </a:r>
            <a:r>
              <a:rPr lang="en-AU">
                <a:solidFill>
                  <a:srgbClr val="002060"/>
                </a:solidFill>
                <a:latin typeface="Calibri" pitchFamily="34" charset="0"/>
              </a:rPr>
              <a:t> </a:t>
            </a:r>
            <a:r>
              <a:rPr lang="en-AU">
                <a:solidFill>
                  <a:srgbClr val="7030A0"/>
                </a:solidFill>
                <a:latin typeface="Juice ITC" pitchFamily="82" charset="0"/>
              </a:rPr>
              <a:t>Today it is a very modern country producing most of the technology that the world uses.</a:t>
            </a:r>
            <a:r>
              <a:rPr lang="en-AU">
                <a:solidFill>
                  <a:srgbClr val="7030A0"/>
                </a:solidFill>
                <a:latin typeface="Calibri" pitchFamily="34" charset="0"/>
              </a:rPr>
              <a:t> </a:t>
            </a:r>
            <a:r>
              <a:rPr lang="en-AU">
                <a:solidFill>
                  <a:srgbClr val="FFC000"/>
                </a:solidFill>
                <a:latin typeface="Jokerman" pitchFamily="82" charset="0"/>
              </a:rPr>
              <a:t>But some Japanese are still very traditional and follow the old ways.</a:t>
            </a:r>
            <a:r>
              <a:rPr lang="en-AU">
                <a:solidFill>
                  <a:srgbClr val="FFC000"/>
                </a:solidFill>
                <a:latin typeface="Calibri" pitchFamily="34" charset="0"/>
              </a:rPr>
              <a:t> </a:t>
            </a:r>
            <a:r>
              <a:rPr lang="en-AU">
                <a:solidFill>
                  <a:srgbClr val="00B0F0"/>
                </a:solidFill>
                <a:latin typeface="Blackadder ITC" pitchFamily="82" charset="0"/>
              </a:rPr>
              <a:t>Sadly the Japanese were involved in ww2 and because of that the Americans dropped atomic bombs.</a:t>
            </a:r>
            <a:r>
              <a:rPr lang="en-AU">
                <a:solidFill>
                  <a:srgbClr val="00B0F0"/>
                </a:solidFill>
                <a:latin typeface="Calibri" pitchFamily="34" charset="0"/>
              </a:rPr>
              <a:t> </a:t>
            </a:r>
            <a:r>
              <a:rPr lang="en-AU">
                <a:solidFill>
                  <a:srgbClr val="92D050"/>
                </a:solidFill>
                <a:latin typeface="FangSong"/>
                <a:ea typeface="FangSong"/>
                <a:cs typeface="FangSong"/>
              </a:rPr>
              <a:t>But the country has recovered from that time. </a:t>
            </a:r>
            <a:r>
              <a:rPr lang="en-AU">
                <a:solidFill>
                  <a:srgbClr val="FF0000"/>
                </a:solidFill>
                <a:latin typeface="Calibri" pitchFamily="34" charset="0"/>
              </a:rPr>
              <a:t>Today Japan is a modern technology country that still keeps many of its traditions.</a:t>
            </a:r>
          </a:p>
        </p:txBody>
      </p:sp>
      <p:pic>
        <p:nvPicPr>
          <p:cNvPr id="14340" name="Picture 2" descr="http://t2.gstatic.com/images?q=tbn:Zn5mQ_o6JKjfrM:http://image03.webshots.com/3/1/6/35/21410635OynQyjprNM_ph.jpg">
            <a:hlinkClick r:id="rId3"/>
          </p:cNvPr>
          <p:cNvPicPr>
            <a:picLocks noChangeAspect="1" noChangeArrowheads="1"/>
          </p:cNvPicPr>
          <p:nvPr/>
        </p:nvPicPr>
        <p:blipFill>
          <a:blip r:embed="rId4"/>
          <a:srcRect/>
          <a:stretch>
            <a:fillRect/>
          </a:stretch>
        </p:blipFill>
        <p:spPr bwMode="auto">
          <a:xfrm>
            <a:off x="3571875" y="2000250"/>
            <a:ext cx="2071688" cy="1571625"/>
          </a:xfrm>
          <a:prstGeom prst="rect">
            <a:avLst/>
          </a:prstGeom>
          <a:noFill/>
          <a:ln w="9525">
            <a:noFill/>
            <a:miter lim="800000"/>
            <a:headEnd/>
            <a:tailEnd/>
          </a:ln>
        </p:spPr>
      </p:pic>
      <p:pic>
        <p:nvPicPr>
          <p:cNvPr id="14341" name="Picture 4" descr="http://t2.gstatic.com/images?q=tbn:szvuZRuyvVT6uM:http://www.flatrock.org.nz/topics/environment/assets/denver_tokyo_japan_shinjuku.jpg">
            <a:hlinkClick r:id="rId5"/>
          </p:cNvPr>
          <p:cNvPicPr>
            <a:picLocks noChangeAspect="1" noChangeArrowheads="1"/>
          </p:cNvPicPr>
          <p:nvPr/>
        </p:nvPicPr>
        <p:blipFill>
          <a:blip r:embed="rId6"/>
          <a:srcRect/>
          <a:stretch>
            <a:fillRect/>
          </a:stretch>
        </p:blipFill>
        <p:spPr bwMode="auto">
          <a:xfrm>
            <a:off x="3571875" y="3571875"/>
            <a:ext cx="2071688" cy="1376363"/>
          </a:xfrm>
          <a:prstGeom prst="rect">
            <a:avLst/>
          </a:prstGeom>
          <a:noFill/>
          <a:ln w="9525">
            <a:noFill/>
            <a:miter lim="800000"/>
            <a:headEnd/>
            <a:tailEnd/>
          </a:ln>
        </p:spPr>
      </p:pic>
      <p:pic>
        <p:nvPicPr>
          <p:cNvPr id="14342" name="Picture 6" descr="http://t3.gstatic.com/images?q=tbn:I7YPwsQCdDmdTM:http://www.theseminal.com/wp-content/uploads/2007/05/zz13ccc07f.jpg">
            <a:hlinkClick r:id="rId7"/>
          </p:cNvPr>
          <p:cNvPicPr>
            <a:picLocks noChangeAspect="1" noChangeArrowheads="1"/>
          </p:cNvPicPr>
          <p:nvPr/>
        </p:nvPicPr>
        <p:blipFill>
          <a:blip r:embed="rId8"/>
          <a:srcRect/>
          <a:stretch>
            <a:fillRect/>
          </a:stretch>
        </p:blipFill>
        <p:spPr bwMode="auto">
          <a:xfrm>
            <a:off x="3571875" y="4929188"/>
            <a:ext cx="2071688" cy="1428750"/>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5" y="3214688"/>
            <a:ext cx="4214813" cy="1143000"/>
          </a:xfrm>
        </p:spPr>
        <p:txBody>
          <a:bodyPr rtlCol="0">
            <a:normAutofit fontScale="90000"/>
          </a:bodyPr>
          <a:lstStyle/>
          <a:p>
            <a:pPr fontAlgn="auto">
              <a:spcAft>
                <a:spcPts val="0"/>
              </a:spcAft>
              <a:defRPr/>
            </a:pPr>
            <a:r>
              <a:rPr lang="en-AU" dirty="0" smtClean="0">
                <a:solidFill>
                  <a:schemeClr val="accent2">
                    <a:lumMod val="50000"/>
                  </a:schemeClr>
                </a:solidFill>
                <a:latin typeface="Jokerman" pitchFamily="82" charset="0"/>
              </a:rPr>
              <a:t>Land And population</a:t>
            </a:r>
            <a:endParaRPr lang="en-AU" dirty="0">
              <a:solidFill>
                <a:schemeClr val="accent2">
                  <a:lumMod val="50000"/>
                </a:schemeClr>
              </a:solidFill>
              <a:latin typeface="Jokerman" pitchFamily="82" charset="0"/>
            </a:endParaRPr>
          </a:p>
        </p:txBody>
      </p:sp>
      <p:sp>
        <p:nvSpPr>
          <p:cNvPr id="5" name="TextBox 4"/>
          <p:cNvSpPr txBox="1"/>
          <p:nvPr/>
        </p:nvSpPr>
        <p:spPr>
          <a:xfrm>
            <a:off x="7072313" y="0"/>
            <a:ext cx="2071687" cy="5632450"/>
          </a:xfrm>
          <a:prstGeom prst="rect">
            <a:avLst/>
          </a:prstGeom>
          <a:noFill/>
        </p:spPr>
        <p:txBody>
          <a:bodyPr>
            <a:spAutoFit/>
          </a:bodyPr>
          <a:lstStyle/>
          <a:p>
            <a:pPr fontAlgn="auto">
              <a:spcBef>
                <a:spcPts val="0"/>
              </a:spcBef>
              <a:spcAft>
                <a:spcPts val="0"/>
              </a:spcAft>
              <a:defRPr/>
            </a:pPr>
            <a:r>
              <a:rPr lang="en-AU" dirty="0">
                <a:solidFill>
                  <a:schemeClr val="accent6">
                    <a:lumMod val="50000"/>
                  </a:schemeClr>
                </a:solidFill>
                <a:latin typeface="Blackadder ITC" pitchFamily="82" charset="0"/>
                <a:cs typeface="+mn-cs"/>
              </a:rPr>
              <a:t>Japan consists of over 6,000 islands but the four main islands are Honshu, Hokkaido, Kyushu and Shikoku.</a:t>
            </a:r>
            <a:r>
              <a:rPr lang="en-AU" dirty="0">
                <a:solidFill>
                  <a:schemeClr val="accent6">
                    <a:lumMod val="50000"/>
                  </a:schemeClr>
                </a:solidFill>
                <a:latin typeface="+mn-lt"/>
                <a:cs typeface="+mn-cs"/>
              </a:rPr>
              <a:t> </a:t>
            </a:r>
            <a:r>
              <a:rPr lang="en-AU" dirty="0">
                <a:solidFill>
                  <a:srgbClr val="92D050"/>
                </a:solidFill>
                <a:latin typeface="FangSong" pitchFamily="49" charset="-122"/>
                <a:ea typeface="FangSong" pitchFamily="49" charset="-122"/>
                <a:cs typeface="+mn-cs"/>
              </a:rPr>
              <a:t>Most of the almost 130 million people live in or around these cities. </a:t>
            </a:r>
            <a:r>
              <a:rPr lang="en-AU" dirty="0">
                <a:solidFill>
                  <a:srgbClr val="FF0000"/>
                </a:solidFill>
                <a:latin typeface="Edwardian Script ITC" pitchFamily="66" charset="0"/>
                <a:cs typeface="+mn-cs"/>
              </a:rPr>
              <a:t>People that live in the cities mainly work in the technology industries and alot of the people that on tho coast fish for a living and it also helps keep food on the table.</a:t>
            </a:r>
            <a:r>
              <a:rPr lang="en-AU" dirty="0">
                <a:solidFill>
                  <a:srgbClr val="FF0000"/>
                </a:solidFill>
                <a:latin typeface="+mn-lt"/>
                <a:cs typeface="+mn-cs"/>
              </a:rPr>
              <a:t> </a:t>
            </a:r>
            <a:r>
              <a:rPr lang="en-AU" dirty="0">
                <a:solidFill>
                  <a:srgbClr val="0070C0"/>
                </a:solidFill>
                <a:latin typeface="FreesiaUPC" pitchFamily="34" charset="-34"/>
                <a:cs typeface="FreesiaUPC" pitchFamily="34" charset="-34"/>
              </a:rPr>
              <a:t>Outside of the cities that are filled with tall buildings the rest of Japan is lush and emerald green.</a:t>
            </a:r>
            <a:endParaRPr lang="en-AU" dirty="0">
              <a:solidFill>
                <a:srgbClr val="0070C0"/>
              </a:solidFill>
              <a:latin typeface="FreesiaUPC" pitchFamily="34" charset="-34"/>
              <a:cs typeface="FreesiaUPC" pitchFamily="34" charset="-34"/>
            </a:endParaRPr>
          </a:p>
        </p:txBody>
      </p:sp>
      <p:pic>
        <p:nvPicPr>
          <p:cNvPr id="16387" name="Picture 2" descr="http://t2.gstatic.com/images?q=tbn:Zn5mQ_o6JKjfrM:http://image03.webshots.com/3/1/6/35/21410635OynQyjprNM_ph.jpg">
            <a:hlinkClick r:id="rId3"/>
          </p:cNvPr>
          <p:cNvPicPr>
            <a:picLocks noChangeAspect="1" noChangeArrowheads="1"/>
          </p:cNvPicPr>
          <p:nvPr/>
        </p:nvPicPr>
        <p:blipFill>
          <a:blip r:embed="rId4"/>
          <a:srcRect/>
          <a:stretch>
            <a:fillRect/>
          </a:stretch>
        </p:blipFill>
        <p:spPr bwMode="auto">
          <a:xfrm>
            <a:off x="5000625" y="3071813"/>
            <a:ext cx="2000250" cy="1517650"/>
          </a:xfrm>
          <a:prstGeom prst="rect">
            <a:avLst/>
          </a:prstGeom>
          <a:noFill/>
          <a:ln w="9525">
            <a:noFill/>
            <a:miter lim="800000"/>
            <a:headEnd/>
            <a:tailEnd/>
          </a:ln>
        </p:spPr>
      </p:pic>
      <p:pic>
        <p:nvPicPr>
          <p:cNvPr id="16388" name="Picture 4" descr="http://t3.gstatic.com/images?q=tbn:VX2n8DkFOBbynM:http://whitemouse.ru/photo/japan/tokyo/3034_003_01.jpg">
            <a:hlinkClick r:id="rId5"/>
          </p:cNvPr>
          <p:cNvPicPr>
            <a:picLocks noChangeAspect="1" noChangeArrowheads="1"/>
          </p:cNvPicPr>
          <p:nvPr/>
        </p:nvPicPr>
        <p:blipFill>
          <a:blip r:embed="rId6"/>
          <a:srcRect/>
          <a:stretch>
            <a:fillRect/>
          </a:stretch>
        </p:blipFill>
        <p:spPr bwMode="auto">
          <a:xfrm>
            <a:off x="500063" y="4429125"/>
            <a:ext cx="3043237" cy="1785938"/>
          </a:xfrm>
          <a:prstGeom prst="rect">
            <a:avLst/>
          </a:prstGeom>
          <a:noFill/>
          <a:ln w="9525">
            <a:noFill/>
            <a:miter lim="800000"/>
            <a:headEnd/>
            <a:tailEnd/>
          </a:ln>
        </p:spPr>
      </p:pic>
      <p:pic>
        <p:nvPicPr>
          <p:cNvPr id="16389" name="Picture 8" descr="http://t1.gstatic.com/images?q=tbn:cbzxleTh7S6I5M:http://la.apartmenttherapy.com/images/uploads/atla_japanesegardening.jpg">
            <a:hlinkClick r:id="rId7"/>
          </p:cNvPr>
          <p:cNvPicPr>
            <a:picLocks noChangeAspect="1" noChangeArrowheads="1"/>
          </p:cNvPicPr>
          <p:nvPr/>
        </p:nvPicPr>
        <p:blipFill>
          <a:blip r:embed="rId8"/>
          <a:srcRect/>
          <a:stretch>
            <a:fillRect/>
          </a:stretch>
        </p:blipFill>
        <p:spPr bwMode="auto">
          <a:xfrm>
            <a:off x="2286000" y="1109663"/>
            <a:ext cx="2786063" cy="1952625"/>
          </a:xfrm>
          <a:prstGeom prst="rect">
            <a:avLst/>
          </a:prstGeom>
          <a:noFill/>
          <a:ln w="9525">
            <a:noFill/>
            <a:miter lim="800000"/>
            <a:headEnd/>
            <a:tailEnd/>
          </a:ln>
        </p:spPr>
      </p:pic>
      <p:pic>
        <p:nvPicPr>
          <p:cNvPr id="16390" name="Picture 10" descr="http://t0.gstatic.com/images?q=tbn:8apstVwul2ZXVM:http://www.jaunted.com/files/3873/Gion_Matsuri_Float.jpg">
            <a:hlinkClick r:id="rId9"/>
          </p:cNvPr>
          <p:cNvPicPr>
            <a:picLocks noChangeAspect="1" noChangeArrowheads="1"/>
          </p:cNvPicPr>
          <p:nvPr/>
        </p:nvPicPr>
        <p:blipFill>
          <a:blip r:embed="rId10"/>
          <a:srcRect/>
          <a:stretch>
            <a:fillRect/>
          </a:stretch>
        </p:blipFill>
        <p:spPr bwMode="auto">
          <a:xfrm>
            <a:off x="3500438" y="4572000"/>
            <a:ext cx="2428875" cy="1816100"/>
          </a:xfrm>
          <a:prstGeom prst="rect">
            <a:avLst/>
          </a:prstGeom>
          <a:noFill/>
          <a:ln w="9525">
            <a:noFill/>
            <a:miter lim="800000"/>
            <a:headEnd/>
            <a:tailEnd/>
          </a:ln>
        </p:spPr>
      </p:pic>
      <p:pic>
        <p:nvPicPr>
          <p:cNvPr id="16391" name="Picture 12" descr="http://t2.gstatic.com/images?q=tbn:p06-QJKe2ttQSM:http://www.marcandyumikoleis.org/sitebuildercontent/sitebuilderpictures/Sensojitemple.jpg">
            <a:hlinkClick r:id="rId11"/>
          </p:cNvPr>
          <p:cNvPicPr>
            <a:picLocks noChangeAspect="1" noChangeArrowheads="1"/>
          </p:cNvPicPr>
          <p:nvPr/>
        </p:nvPicPr>
        <p:blipFill>
          <a:blip r:embed="rId12"/>
          <a:srcRect/>
          <a:stretch>
            <a:fillRect/>
          </a:stretch>
        </p:blipFill>
        <p:spPr bwMode="auto">
          <a:xfrm>
            <a:off x="785813" y="2390775"/>
            <a:ext cx="1500187" cy="204311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2857500" cy="1143000"/>
          </a:xfrm>
        </p:spPr>
        <p:txBody>
          <a:bodyPr/>
          <a:lstStyle/>
          <a:p>
            <a:r>
              <a:rPr lang="en-AU" smtClean="0">
                <a:latin typeface="Edwardian Script ITC" pitchFamily="66" charset="0"/>
              </a:rPr>
              <a:t>Technology</a:t>
            </a:r>
          </a:p>
        </p:txBody>
      </p:sp>
      <p:sp>
        <p:nvSpPr>
          <p:cNvPr id="3" name="Content Placeholder 2"/>
          <p:cNvSpPr>
            <a:spLocks noGrp="1"/>
          </p:cNvSpPr>
          <p:nvPr>
            <p:ph idx="1"/>
          </p:nvPr>
        </p:nvSpPr>
        <p:spPr>
          <a:xfrm>
            <a:off x="6286500" y="0"/>
            <a:ext cx="2400300" cy="4143375"/>
          </a:xfrm>
        </p:spPr>
        <p:txBody>
          <a:bodyPr rtlCol="0">
            <a:normAutofit fontScale="92500" lnSpcReduction="10000"/>
          </a:bodyPr>
          <a:lstStyle/>
          <a:p>
            <a:pPr fontAlgn="auto">
              <a:spcAft>
                <a:spcPts val="0"/>
              </a:spcAft>
              <a:buFont typeface="Arial" pitchFamily="34" charset="0"/>
              <a:buChar char="•"/>
              <a:defRPr/>
            </a:pPr>
            <a:r>
              <a:rPr lang="en-AU" sz="1600" dirty="0" smtClean="0">
                <a:solidFill>
                  <a:srgbClr val="0070C0"/>
                </a:solidFill>
                <a:latin typeface="Juice ITC" pitchFamily="82" charset="0"/>
              </a:rPr>
              <a:t>The Japanese are clever inventors they make cars, planes, computers, phones, robots and many other things. There are many well known companies that come from there such as canon, Casio, Fuji, Mitsubishi and Toyota.</a:t>
            </a:r>
            <a:r>
              <a:rPr lang="en-AU" sz="1600" dirty="0" smtClean="0"/>
              <a:t> </a:t>
            </a:r>
            <a:r>
              <a:rPr lang="en-AU" sz="1600" dirty="0" smtClean="0">
                <a:solidFill>
                  <a:srgbClr val="008000"/>
                </a:solidFill>
                <a:latin typeface="Arial Narrow" pitchFamily="34" charset="0"/>
              </a:rPr>
              <a:t>Japanese technology has improved and helped the modern world. Japan was one of the first countries to create robots. They also invented the bullet train, about 10 million </a:t>
            </a:r>
            <a:r>
              <a:rPr lang="en-AU" sz="1600" dirty="0" err="1" smtClean="0">
                <a:solidFill>
                  <a:srgbClr val="008000"/>
                </a:solidFill>
                <a:latin typeface="Arial Narrow" pitchFamily="34" charset="0"/>
              </a:rPr>
              <a:t>passangers</a:t>
            </a:r>
            <a:r>
              <a:rPr lang="en-AU" sz="1600" dirty="0" smtClean="0">
                <a:solidFill>
                  <a:srgbClr val="008000"/>
                </a:solidFill>
                <a:latin typeface="Arial Narrow" pitchFamily="34" charset="0"/>
              </a:rPr>
              <a:t> a year are carried by the bullet train. They also have about 60 airports.</a:t>
            </a:r>
            <a:endParaRPr lang="en-AU" sz="1600" dirty="0">
              <a:solidFill>
                <a:srgbClr val="008000"/>
              </a:solidFill>
              <a:latin typeface="Arial Narrow" pitchFamily="34" charset="0"/>
            </a:endParaRPr>
          </a:p>
        </p:txBody>
      </p:sp>
      <p:pic>
        <p:nvPicPr>
          <p:cNvPr id="18435" name="Picture 2" descr="http://t3.gstatic.com/images?q=tbn:sErjNVsRRBhNdM:http://www.blogcdn.com/www.engadget.com/media/2008/12/n700_big.jpg">
            <a:hlinkClick r:id="rId3"/>
          </p:cNvPr>
          <p:cNvPicPr>
            <a:picLocks noChangeAspect="1" noChangeArrowheads="1"/>
          </p:cNvPicPr>
          <p:nvPr/>
        </p:nvPicPr>
        <p:blipFill>
          <a:blip r:embed="rId4"/>
          <a:srcRect/>
          <a:stretch>
            <a:fillRect/>
          </a:stretch>
        </p:blipFill>
        <p:spPr bwMode="auto">
          <a:xfrm>
            <a:off x="142875" y="4714875"/>
            <a:ext cx="2546350" cy="1905000"/>
          </a:xfrm>
          <a:prstGeom prst="rect">
            <a:avLst/>
          </a:prstGeom>
          <a:noFill/>
          <a:ln w="9525">
            <a:noFill/>
            <a:miter lim="800000"/>
            <a:headEnd/>
            <a:tailEnd/>
          </a:ln>
        </p:spPr>
      </p:pic>
      <p:pic>
        <p:nvPicPr>
          <p:cNvPr id="18436" name="Picture 4" descr="http://t3.gstatic.com/images?q=tbn:wu-HqkGP29_eFM:http://www.alexchiu.com/philosophy/robot.jpg">
            <a:hlinkClick r:id="rId5"/>
          </p:cNvPr>
          <p:cNvPicPr>
            <a:picLocks noChangeAspect="1" noChangeArrowheads="1"/>
          </p:cNvPicPr>
          <p:nvPr/>
        </p:nvPicPr>
        <p:blipFill>
          <a:blip r:embed="rId6"/>
          <a:srcRect/>
          <a:stretch>
            <a:fillRect/>
          </a:stretch>
        </p:blipFill>
        <p:spPr bwMode="auto">
          <a:xfrm>
            <a:off x="3571875" y="571500"/>
            <a:ext cx="1255713" cy="1724025"/>
          </a:xfrm>
          <a:prstGeom prst="rect">
            <a:avLst/>
          </a:prstGeom>
          <a:noFill/>
          <a:ln w="9525">
            <a:noFill/>
            <a:miter lim="800000"/>
            <a:headEnd/>
            <a:tailEnd/>
          </a:ln>
        </p:spPr>
      </p:pic>
      <p:pic>
        <p:nvPicPr>
          <p:cNvPr id="18437" name="Picture 6" descr="http://t0.gstatic.com/images?q=tbn:XlxYYueilmN2_M:http://ftp.battlefront.com/products/dif/planes/Ki27_38_PRE.jpg">
            <a:hlinkClick r:id="rId7"/>
          </p:cNvPr>
          <p:cNvPicPr>
            <a:picLocks noChangeAspect="1" noChangeArrowheads="1"/>
          </p:cNvPicPr>
          <p:nvPr/>
        </p:nvPicPr>
        <p:blipFill>
          <a:blip r:embed="rId8"/>
          <a:srcRect/>
          <a:stretch>
            <a:fillRect/>
          </a:stretch>
        </p:blipFill>
        <p:spPr bwMode="auto">
          <a:xfrm>
            <a:off x="1143000" y="2428875"/>
            <a:ext cx="2449513" cy="1847850"/>
          </a:xfrm>
          <a:prstGeom prst="rect">
            <a:avLst/>
          </a:prstGeom>
          <a:noFill/>
          <a:ln w="9525">
            <a:noFill/>
            <a:miter lim="800000"/>
            <a:headEnd/>
            <a:tailEnd/>
          </a:ln>
        </p:spPr>
      </p:pic>
      <p:pic>
        <p:nvPicPr>
          <p:cNvPr id="18438" name="Picture 8" descr="http://t2.gstatic.com/images?q=tbn:BkQCsH8vB-59NM:http://www.liliputing.com/wp-content/uploads/2009/01/mouse-illyama.jpg">
            <a:hlinkClick r:id="rId9"/>
          </p:cNvPr>
          <p:cNvPicPr>
            <a:picLocks noChangeAspect="1" noChangeArrowheads="1"/>
          </p:cNvPicPr>
          <p:nvPr/>
        </p:nvPicPr>
        <p:blipFill>
          <a:blip r:embed="rId10"/>
          <a:srcRect/>
          <a:stretch>
            <a:fillRect/>
          </a:stretch>
        </p:blipFill>
        <p:spPr bwMode="auto">
          <a:xfrm>
            <a:off x="3857625" y="5143500"/>
            <a:ext cx="1789113" cy="1323975"/>
          </a:xfrm>
          <a:prstGeom prst="rect">
            <a:avLst/>
          </a:prstGeom>
          <a:noFill/>
          <a:ln w="9525">
            <a:noFill/>
            <a:miter lim="800000"/>
            <a:headEnd/>
            <a:tailEnd/>
          </a:ln>
        </p:spPr>
      </p:pic>
      <p:pic>
        <p:nvPicPr>
          <p:cNvPr id="18439" name="Picture 12" descr="http://t1.gstatic.com/images?q=tbn:Ce5Nhwfg_um8YM:http://jpbizdirect.files.wordpress.com/2007/11/cell1.jpg">
            <a:hlinkClick r:id="rId11"/>
          </p:cNvPr>
          <p:cNvPicPr>
            <a:picLocks noChangeAspect="1" noChangeArrowheads="1"/>
          </p:cNvPicPr>
          <p:nvPr/>
        </p:nvPicPr>
        <p:blipFill>
          <a:blip r:embed="rId12"/>
          <a:srcRect/>
          <a:stretch>
            <a:fillRect/>
          </a:stretch>
        </p:blipFill>
        <p:spPr bwMode="auto">
          <a:xfrm>
            <a:off x="4429125" y="3071813"/>
            <a:ext cx="1143000" cy="1076325"/>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285750" y="2357438"/>
            <a:ext cx="3328988" cy="1143000"/>
          </a:xfrm>
        </p:spPr>
        <p:txBody>
          <a:bodyPr/>
          <a:lstStyle/>
          <a:p>
            <a:r>
              <a:rPr lang="en-AU" smtClean="0">
                <a:latin typeface="Maiandra GD" pitchFamily="34" charset="0"/>
              </a:rPr>
              <a:t>Traditions</a:t>
            </a:r>
          </a:p>
        </p:txBody>
      </p:sp>
      <p:sp>
        <p:nvSpPr>
          <p:cNvPr id="3" name="Content Placeholder 2"/>
          <p:cNvSpPr>
            <a:spLocks noGrp="1"/>
          </p:cNvSpPr>
          <p:nvPr>
            <p:ph idx="1"/>
          </p:nvPr>
        </p:nvSpPr>
        <p:spPr>
          <a:xfrm>
            <a:off x="4357688" y="1600200"/>
            <a:ext cx="4329112" cy="3900488"/>
          </a:xfrm>
        </p:spPr>
        <p:txBody>
          <a:bodyPr rtlCol="0">
            <a:normAutofit fontScale="55000" lnSpcReduction="20000"/>
          </a:bodyPr>
          <a:lstStyle/>
          <a:p>
            <a:pPr fontAlgn="auto">
              <a:spcAft>
                <a:spcPts val="0"/>
              </a:spcAft>
              <a:buFont typeface="Arial" pitchFamily="34" charset="0"/>
              <a:buChar char="•"/>
              <a:defRPr/>
            </a:pPr>
            <a:r>
              <a:rPr lang="en-AU" dirty="0" smtClean="0">
                <a:solidFill>
                  <a:srgbClr val="0000FF"/>
                </a:solidFill>
                <a:latin typeface="Copperplate Gothic Bold" pitchFamily="34" charset="0"/>
              </a:rPr>
              <a:t>Japan has many traditions because it is a very ancient country. They have many different festivals and rituals. That includes Japanese new year, Seijin no hi, Sacred cherry blossoms and The Hina matsuri. Interesting traditions include beautiful geisha girls, masked entertainers ninjas (the stealthy assassins of the night) and the bold brave samurai, guardians of the land.</a:t>
            </a:r>
            <a:endParaRPr lang="en-AU" dirty="0">
              <a:solidFill>
                <a:srgbClr val="0000FF"/>
              </a:solidFill>
              <a:latin typeface="Copperplate Gothic Bold" pitchFamily="34" charset="0"/>
            </a:endParaRPr>
          </a:p>
        </p:txBody>
      </p:sp>
      <p:pic>
        <p:nvPicPr>
          <p:cNvPr id="20483" name="Picture 2" descr="http://t2.gstatic.com/images?q=tbn:69_Wuolz4n5XaM:http://www.japandiscovery.com/travel/festivals/media/festivals_pix3.jpg">
            <a:hlinkClick r:id="rId3"/>
          </p:cNvPr>
          <p:cNvPicPr>
            <a:picLocks noChangeAspect="1" noChangeArrowheads="1"/>
          </p:cNvPicPr>
          <p:nvPr/>
        </p:nvPicPr>
        <p:blipFill>
          <a:blip r:embed="rId4"/>
          <a:srcRect/>
          <a:stretch>
            <a:fillRect/>
          </a:stretch>
        </p:blipFill>
        <p:spPr bwMode="auto">
          <a:xfrm>
            <a:off x="0" y="5124450"/>
            <a:ext cx="3690938" cy="1733550"/>
          </a:xfrm>
          <a:prstGeom prst="rect">
            <a:avLst/>
          </a:prstGeom>
          <a:noFill/>
          <a:ln w="9525">
            <a:noFill/>
            <a:miter lim="800000"/>
            <a:headEnd/>
            <a:tailEnd/>
          </a:ln>
        </p:spPr>
      </p:pic>
      <p:pic>
        <p:nvPicPr>
          <p:cNvPr id="20484" name="Picture 4" descr="http://t2.gstatic.com/images?q=tbn:vOHWhShSihXJIM:http://www.japantravelinfo.com/ongoing/ports/sightseeing/images/nagasakikunchi.jpg">
            <a:hlinkClick r:id="rId5"/>
          </p:cNvPr>
          <p:cNvPicPr>
            <a:picLocks noChangeAspect="1" noChangeArrowheads="1"/>
          </p:cNvPicPr>
          <p:nvPr/>
        </p:nvPicPr>
        <p:blipFill>
          <a:blip r:embed="rId6"/>
          <a:srcRect/>
          <a:stretch>
            <a:fillRect/>
          </a:stretch>
        </p:blipFill>
        <p:spPr bwMode="auto">
          <a:xfrm>
            <a:off x="0" y="571500"/>
            <a:ext cx="2428875" cy="1903413"/>
          </a:xfrm>
          <a:prstGeom prst="rect">
            <a:avLst/>
          </a:prstGeom>
          <a:noFill/>
          <a:ln w="9525">
            <a:noFill/>
            <a:miter lim="800000"/>
            <a:headEnd/>
            <a:tailEnd/>
          </a:ln>
        </p:spPr>
      </p:pic>
    </p:spTree>
  </p:cSld>
  <p:clrMapOvr>
    <a:masterClrMapping/>
  </p:clrMapOvr>
  <p:transition spd="med">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AU" smtClean="0">
                <a:latin typeface="Eras Light ITC" pitchFamily="34" charset="0"/>
              </a:rPr>
              <a:t>War</a:t>
            </a:r>
          </a:p>
        </p:txBody>
      </p:sp>
      <p:sp>
        <p:nvSpPr>
          <p:cNvPr id="3" name="Content Placeholder 2"/>
          <p:cNvSpPr>
            <a:spLocks noGrp="1"/>
          </p:cNvSpPr>
          <p:nvPr>
            <p:ph idx="1"/>
          </p:nvPr>
        </p:nvSpPr>
        <p:spPr>
          <a:xfrm>
            <a:off x="3857625" y="1428750"/>
            <a:ext cx="4829175" cy="4697413"/>
          </a:xfrm>
        </p:spPr>
        <p:txBody>
          <a:bodyPr rtlCol="0">
            <a:normAutofit fontScale="85000" lnSpcReduction="20000"/>
          </a:bodyPr>
          <a:lstStyle/>
          <a:p>
            <a:pPr fontAlgn="auto">
              <a:spcAft>
                <a:spcPts val="0"/>
              </a:spcAft>
              <a:buFont typeface="Arial" pitchFamily="34" charset="0"/>
              <a:buChar char="•"/>
              <a:defRPr/>
            </a:pPr>
            <a:r>
              <a:rPr lang="en-AU" dirty="0" smtClean="0">
                <a:solidFill>
                  <a:schemeClr val="accent2">
                    <a:lumMod val="60000"/>
                    <a:lumOff val="40000"/>
                  </a:schemeClr>
                </a:solidFill>
                <a:latin typeface="Matisse ITC" pitchFamily="82" charset="0"/>
              </a:rPr>
              <a:t>In it’s time Japan has had it’s fair share of wars with the worst being it’s involvement in ww2. The involvement of Japan included their bombing of pearl harbour and Darwin. To stop the war America bombed Hiroshima and Nagasaki with atomic bombs. Things have settled down since then and most of the world see’s Japan as a valuable ally.</a:t>
            </a:r>
            <a:endParaRPr lang="en-AU" dirty="0">
              <a:solidFill>
                <a:schemeClr val="accent2">
                  <a:lumMod val="60000"/>
                  <a:lumOff val="40000"/>
                </a:schemeClr>
              </a:solidFill>
              <a:latin typeface="Matisse ITC" pitchFamily="82" charset="0"/>
            </a:endParaRPr>
          </a:p>
        </p:txBody>
      </p:sp>
      <p:pic>
        <p:nvPicPr>
          <p:cNvPr id="22531" name="Picture 2" descr="http://t1.gstatic.com/images?q=tbn:RhA90UOKSkBzCM:http://www.gkn-la.net/images/photo_images/Russo%2520Japanese%2520War%25201.jpg">
            <a:hlinkClick r:id="rId3"/>
          </p:cNvPr>
          <p:cNvPicPr>
            <a:picLocks noChangeAspect="1" noChangeArrowheads="1"/>
          </p:cNvPicPr>
          <p:nvPr/>
        </p:nvPicPr>
        <p:blipFill>
          <a:blip r:embed="rId4"/>
          <a:srcRect/>
          <a:stretch>
            <a:fillRect/>
          </a:stretch>
        </p:blipFill>
        <p:spPr bwMode="auto">
          <a:xfrm>
            <a:off x="0" y="4619625"/>
            <a:ext cx="2428875" cy="2238375"/>
          </a:xfrm>
          <a:prstGeom prst="rect">
            <a:avLst/>
          </a:prstGeom>
          <a:noFill/>
          <a:ln w="9525">
            <a:noFill/>
            <a:miter lim="800000"/>
            <a:headEnd/>
            <a:tailEnd/>
          </a:ln>
        </p:spPr>
      </p:pic>
      <p:pic>
        <p:nvPicPr>
          <p:cNvPr id="22532" name="Picture 4" descr="http://incontiguousbrick.files.wordpress.com/2007/12/pearl-harbor-attack.jpg"/>
          <p:cNvPicPr>
            <a:picLocks noChangeAspect="1" noChangeArrowheads="1"/>
          </p:cNvPicPr>
          <p:nvPr/>
        </p:nvPicPr>
        <p:blipFill>
          <a:blip r:embed="rId5"/>
          <a:srcRect/>
          <a:stretch>
            <a:fillRect/>
          </a:stretch>
        </p:blipFill>
        <p:spPr bwMode="auto">
          <a:xfrm>
            <a:off x="0" y="0"/>
            <a:ext cx="3810000" cy="3248025"/>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AU" smtClean="0">
                <a:latin typeface="OCR A Extended" pitchFamily="50" charset="0"/>
              </a:rPr>
              <a:t>Modern Japan</a:t>
            </a:r>
          </a:p>
        </p:txBody>
      </p:sp>
      <p:sp>
        <p:nvSpPr>
          <p:cNvPr id="3" name="Content Placeholder 2"/>
          <p:cNvSpPr>
            <a:spLocks noGrp="1"/>
          </p:cNvSpPr>
          <p:nvPr>
            <p:ph idx="1"/>
          </p:nvPr>
        </p:nvSpPr>
        <p:spPr>
          <a:xfrm>
            <a:off x="457200" y="1600200"/>
            <a:ext cx="2614613" cy="3614738"/>
          </a:xfrm>
        </p:spPr>
        <p:txBody>
          <a:bodyPr rtlCol="0">
            <a:normAutofit fontScale="70000" lnSpcReduction="20000"/>
          </a:bodyPr>
          <a:lstStyle/>
          <a:p>
            <a:pPr fontAlgn="auto">
              <a:spcAft>
                <a:spcPts val="0"/>
              </a:spcAft>
              <a:buFont typeface="Arial" pitchFamily="34" charset="0"/>
              <a:buChar char="•"/>
              <a:defRPr/>
            </a:pPr>
            <a:r>
              <a:rPr lang="en-AU" dirty="0" smtClean="0">
                <a:solidFill>
                  <a:schemeClr val="accent5">
                    <a:lumMod val="75000"/>
                  </a:schemeClr>
                </a:solidFill>
                <a:latin typeface="Arabic Typesetting" pitchFamily="66" charset="-78"/>
                <a:cs typeface="Arabic Typesetting" pitchFamily="66" charset="-78"/>
              </a:rPr>
              <a:t>Before ww2 Japan was not a very modern country but since ww2 the world is quite fond of Japan because some of the worlds best technology comes from there. They build our cars, cameras, computers, watches, phones and even robots.</a:t>
            </a:r>
            <a:endParaRPr lang="en-AU" dirty="0">
              <a:solidFill>
                <a:schemeClr val="accent5">
                  <a:lumMod val="75000"/>
                </a:schemeClr>
              </a:solidFill>
              <a:latin typeface="Arabic Typesetting" pitchFamily="66" charset="-78"/>
              <a:cs typeface="Arabic Typesetting" pitchFamily="66" charset="-78"/>
            </a:endParaRPr>
          </a:p>
        </p:txBody>
      </p:sp>
      <p:pic>
        <p:nvPicPr>
          <p:cNvPr id="24579" name="Picture 2" descr="http://t0.gstatic.com/images?q=tbn:5rysQQoBykGLvM:http://www.goodlife.com.ng/uploads/Sanni-Azeez_52_audi-pics.jpg">
            <a:hlinkClick r:id="rId3"/>
          </p:cNvPr>
          <p:cNvPicPr>
            <a:picLocks noChangeAspect="1" noChangeArrowheads="1"/>
          </p:cNvPicPr>
          <p:nvPr/>
        </p:nvPicPr>
        <p:blipFill>
          <a:blip r:embed="rId4"/>
          <a:srcRect/>
          <a:stretch>
            <a:fillRect/>
          </a:stretch>
        </p:blipFill>
        <p:spPr bwMode="auto">
          <a:xfrm>
            <a:off x="3143250" y="5072063"/>
            <a:ext cx="2381250" cy="1428750"/>
          </a:xfrm>
          <a:prstGeom prst="rect">
            <a:avLst/>
          </a:prstGeom>
          <a:noFill/>
          <a:ln w="9525">
            <a:noFill/>
            <a:miter lim="800000"/>
            <a:headEnd/>
            <a:tailEnd/>
          </a:ln>
        </p:spPr>
      </p:pic>
      <p:pic>
        <p:nvPicPr>
          <p:cNvPr id="24580" name="Picture 4" descr="See full size image">
            <a:hlinkClick r:id="rId5"/>
          </p:cNvPr>
          <p:cNvPicPr>
            <a:picLocks noChangeAspect="1" noChangeArrowheads="1"/>
          </p:cNvPicPr>
          <p:nvPr/>
        </p:nvPicPr>
        <p:blipFill>
          <a:blip r:embed="rId6"/>
          <a:srcRect/>
          <a:stretch>
            <a:fillRect/>
          </a:stretch>
        </p:blipFill>
        <p:spPr bwMode="auto">
          <a:xfrm>
            <a:off x="6500813" y="3000375"/>
            <a:ext cx="1974850" cy="1476375"/>
          </a:xfrm>
          <a:prstGeom prst="rect">
            <a:avLst/>
          </a:prstGeom>
          <a:noFill/>
          <a:ln w="9525">
            <a:noFill/>
            <a:miter lim="800000"/>
            <a:headEnd/>
            <a:tailEnd/>
          </a:ln>
        </p:spPr>
      </p:pic>
      <p:pic>
        <p:nvPicPr>
          <p:cNvPr id="24581" name="Picture 6" descr="http://t0.gstatic.com/images?q=tbn:C_WY7vEU2024QM:http://archinspire.com/wp-content/uploads/2009/11/music-player-bluetooth-iphone-ipod-sound-system-449x500.jpg">
            <a:hlinkClick r:id="rId7"/>
          </p:cNvPr>
          <p:cNvPicPr>
            <a:picLocks noChangeAspect="1" noChangeArrowheads="1"/>
          </p:cNvPicPr>
          <p:nvPr/>
        </p:nvPicPr>
        <p:blipFill>
          <a:blip r:embed="rId8"/>
          <a:srcRect/>
          <a:stretch>
            <a:fillRect/>
          </a:stretch>
        </p:blipFill>
        <p:spPr bwMode="auto">
          <a:xfrm>
            <a:off x="7429500" y="928688"/>
            <a:ext cx="1350963" cy="1500187"/>
          </a:xfrm>
          <a:prstGeom prst="rect">
            <a:avLst/>
          </a:prstGeom>
          <a:noFill/>
          <a:ln w="9525">
            <a:noFill/>
            <a:miter lim="800000"/>
            <a:headEnd/>
            <a:tailEnd/>
          </a:ln>
        </p:spPr>
      </p:pic>
    </p:spTree>
  </p:cSld>
  <p:clrMapOvr>
    <a:masterClrMapping/>
  </p:clrMapOvr>
  <p:transition spd="med">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AU" smtClean="0"/>
              <a:t>Concluding statement</a:t>
            </a:r>
          </a:p>
        </p:txBody>
      </p:sp>
      <p:sp>
        <p:nvSpPr>
          <p:cNvPr id="3" name="Content Placeholder 2"/>
          <p:cNvSpPr>
            <a:spLocks noGrp="1"/>
          </p:cNvSpPr>
          <p:nvPr>
            <p:ph idx="1"/>
          </p:nvPr>
        </p:nvSpPr>
        <p:spPr>
          <a:xfrm>
            <a:off x="500063" y="1571625"/>
            <a:ext cx="8229600" cy="4525963"/>
          </a:xfrm>
        </p:spPr>
        <p:txBody>
          <a:bodyPr/>
          <a:lstStyle/>
          <a:p>
            <a:r>
              <a:rPr lang="en-AU" smtClean="0"/>
              <a:t>Japan has come along way in the last 100 years. It has gone from a very traditional country that didn’t have much to do with the outside world, To a world leader in technology</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467</Words>
  <Application>Microsoft Office PowerPoint</Application>
  <PresentationFormat>On-screen Show (4:3)</PresentationFormat>
  <Paragraphs>21</Paragraphs>
  <Slides>7</Slides>
  <Notes>7</Notes>
  <HiddenSlides>0</HiddenSlides>
  <MMClips>0</MMClips>
  <ScaleCrop>false</ScaleCrop>
  <HeadingPairs>
    <vt:vector size="6" baseType="variant">
      <vt:variant>
        <vt:lpstr>Fonts Used</vt:lpstr>
      </vt:variant>
      <vt:variant>
        <vt:i4>16</vt:i4>
      </vt:variant>
      <vt:variant>
        <vt:lpstr>Design Template</vt:lpstr>
      </vt:variant>
      <vt:variant>
        <vt:i4>1</vt:i4>
      </vt:variant>
      <vt:variant>
        <vt:lpstr>Slide Titles</vt:lpstr>
      </vt:variant>
      <vt:variant>
        <vt:i4>7</vt:i4>
      </vt:variant>
    </vt:vector>
  </HeadingPairs>
  <TitlesOfParts>
    <vt:vector size="24" baseType="lpstr">
      <vt:lpstr>Calibri</vt:lpstr>
      <vt:lpstr>Arial</vt:lpstr>
      <vt:lpstr>Blackadder ITC</vt:lpstr>
      <vt:lpstr>Curlz MT</vt:lpstr>
      <vt:lpstr>Juice ITC</vt:lpstr>
      <vt:lpstr>Jokerman</vt:lpstr>
      <vt:lpstr>FangSong</vt:lpstr>
      <vt:lpstr>Edwardian Script ITC</vt:lpstr>
      <vt:lpstr>FreesiaUPC</vt:lpstr>
      <vt:lpstr>Arial Narrow</vt:lpstr>
      <vt:lpstr>Maiandra GD</vt:lpstr>
      <vt:lpstr>Copperplate Gothic Bold</vt:lpstr>
      <vt:lpstr>Eras Light ITC</vt:lpstr>
      <vt:lpstr>Matisse ITC</vt:lpstr>
      <vt:lpstr>OCR A Extended</vt:lpstr>
      <vt:lpstr>Arabic Typesetting</vt:lpstr>
      <vt:lpstr>Office Theme</vt:lpstr>
      <vt:lpstr>Slide 1</vt:lpstr>
      <vt:lpstr>Land And population</vt:lpstr>
      <vt:lpstr>Technology</vt:lpstr>
      <vt:lpstr>Traditions</vt:lpstr>
      <vt:lpstr>War</vt:lpstr>
      <vt:lpstr>Modern Japan</vt:lpstr>
      <vt:lpstr>Concluding statement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Dannii</dc:creator>
  <cp:lastModifiedBy>Administrator</cp:lastModifiedBy>
  <cp:revision>11</cp:revision>
  <dcterms:created xsi:type="dcterms:W3CDTF">2010-03-29T11:02:17Z</dcterms:created>
  <dcterms:modified xsi:type="dcterms:W3CDTF">2010-06-05T00:59:13Z</dcterms:modified>
</cp:coreProperties>
</file>